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57" r:id="rId3"/>
    <p:sldId id="271" r:id="rId4"/>
    <p:sldId id="279" r:id="rId5"/>
    <p:sldId id="287" r:id="rId6"/>
    <p:sldId id="288" r:id="rId7"/>
    <p:sldId id="280" r:id="rId8"/>
    <p:sldId id="272" r:id="rId9"/>
    <p:sldId id="281"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671" autoAdjust="0"/>
  </p:normalViewPr>
  <p:slideViewPr>
    <p:cSldViewPr snapToGrid="0">
      <p:cViewPr varScale="1">
        <p:scale>
          <a:sx n="67" d="100"/>
          <a:sy n="67" d="100"/>
        </p:scale>
        <p:origin x="840" y="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8/17/2021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8/17/2021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8DC57A8-AE18-4654-B6AF-04B3577165BE}" type="slidenum">
              <a:rPr lang="en-AU" smtClean="0"/>
              <a:pPr/>
              <a:t>6</a:t>
            </a:fld>
            <a:endParaRPr lang="en-AU"/>
          </a:p>
        </p:txBody>
      </p:sp>
    </p:spTree>
    <p:extLst>
      <p:ext uri="{BB962C8B-B14F-4D97-AF65-F5344CB8AC3E}">
        <p14:creationId xmlns:p14="http://schemas.microsoft.com/office/powerpoint/2010/main" val="836139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8/17/2021</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8/17/2021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8/17/2021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8/17/2021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8/17/2021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8/17/2021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8/17/2021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8/17/2021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8/17/2021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8/17/2021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8/17/2021</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8/17/2021</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8/17/2021</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0466" y="1309817"/>
            <a:ext cx="6820929" cy="3424881"/>
          </a:xfrm>
        </p:spPr>
        <p:txBody>
          <a:bodyPr>
            <a:noAutofit/>
          </a:bodyPr>
          <a:lstStyle/>
          <a:p>
            <a:pPr algn="ctr"/>
            <a:r>
              <a:rPr lang="en-US" sz="6600" dirty="0">
                <a:solidFill>
                  <a:schemeClr val="tx1"/>
                </a:solidFill>
                <a:latin typeface="KaiTi" panose="02010609060101010101" pitchFamily="49" charset="-122"/>
                <a:ea typeface="KaiTi" panose="02010609060101010101" pitchFamily="49" charset="-122"/>
                <a:cs typeface="Consolas" panose="020B0609020204030204" pitchFamily="49" charset="0"/>
              </a:rPr>
              <a:t>Local Exchange Trading System (LETS)</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7902" y="-20596"/>
            <a:ext cx="10058402" cy="1219200"/>
          </a:xfrm>
        </p:spPr>
        <p:txBody>
          <a:bodyPr>
            <a:normAutofit/>
          </a:bodyPr>
          <a:lstStyle/>
          <a:p>
            <a:r>
              <a:rPr lang="en-AU" sz="4800" dirty="0">
                <a:solidFill>
                  <a:schemeClr val="tx1"/>
                </a:solidFill>
                <a:latin typeface="KaiTi" panose="02010609060101010101" pitchFamily="49" charset="-122"/>
                <a:ea typeface="KaiTi" panose="02010609060101010101" pitchFamily="49" charset="-122"/>
                <a:cs typeface="Consolas" panose="020B0609020204030204" pitchFamily="49" charset="0"/>
              </a:rPr>
              <a:t>What are LETS systems?</a:t>
            </a:r>
            <a:endParaRPr sz="4800" dirty="0">
              <a:solidFill>
                <a:schemeClr val="tx1"/>
              </a:solidFill>
              <a:latin typeface="KaiTi" panose="02010609060101010101" pitchFamily="49" charset="-122"/>
              <a:ea typeface="KaiTi" panose="02010609060101010101" pitchFamily="49" charset="-122"/>
              <a:cs typeface="Consolas" panose="020B0609020204030204" pitchFamily="49" charset="0"/>
            </a:endParaRPr>
          </a:p>
        </p:txBody>
      </p:sp>
      <p:sp>
        <p:nvSpPr>
          <p:cNvPr id="14" name="Content Placeholder 13"/>
          <p:cNvSpPr>
            <a:spLocks noGrp="1"/>
          </p:cNvSpPr>
          <p:nvPr>
            <p:ph idx="1"/>
          </p:nvPr>
        </p:nvSpPr>
        <p:spPr>
          <a:xfrm>
            <a:off x="503231" y="1516566"/>
            <a:ext cx="6823120" cy="4505093"/>
          </a:xfrm>
        </p:spPr>
        <p:txBody>
          <a:bodyPr>
            <a:normAutofit/>
          </a:bodyPr>
          <a:lstStyle/>
          <a:p>
            <a:pPr marL="0" indent="0">
              <a:buNone/>
            </a:pPr>
            <a:r>
              <a:rPr lang="en-AU" sz="2800" dirty="0">
                <a:latin typeface="KaiTi" panose="02010609060101010101" pitchFamily="49" charset="-122"/>
                <a:ea typeface="KaiTi" panose="02010609060101010101" pitchFamily="49" charset="-122"/>
                <a:cs typeface="Arial" panose="020B0604020202020204" pitchFamily="34" charset="0"/>
              </a:rPr>
              <a:t>LETS is an acronym for: </a:t>
            </a:r>
          </a:p>
          <a:p>
            <a:pPr>
              <a:buNone/>
            </a:pPr>
            <a:r>
              <a:rPr lang="en-AU" sz="3500" b="1" dirty="0">
                <a:latin typeface="KaiTi" panose="02010609060101010101" pitchFamily="49" charset="-122"/>
                <a:ea typeface="KaiTi" panose="02010609060101010101" pitchFamily="49" charset="-122"/>
                <a:cs typeface="Arial" panose="020B0604020202020204" pitchFamily="34" charset="0"/>
              </a:rPr>
              <a:t>Local Energy Trading System</a:t>
            </a:r>
            <a:r>
              <a:rPr lang="en-AU" sz="3500" dirty="0">
                <a:latin typeface="KaiTi" panose="02010609060101010101" pitchFamily="49" charset="-122"/>
                <a:ea typeface="KaiTi" panose="02010609060101010101" pitchFamily="49" charset="-122"/>
                <a:cs typeface="Arial" panose="020B0604020202020204" pitchFamily="34" charset="0"/>
              </a:rPr>
              <a:t> </a:t>
            </a:r>
          </a:p>
          <a:p>
            <a:pPr marL="0" indent="0">
              <a:buNone/>
            </a:pPr>
            <a:r>
              <a:rPr lang="en-AU" sz="3500" b="1" dirty="0">
                <a:latin typeface="KaiTi" panose="02010609060101010101" pitchFamily="49" charset="-122"/>
                <a:ea typeface="KaiTi" panose="02010609060101010101" pitchFamily="49" charset="-122"/>
                <a:cs typeface="Arial" panose="020B0604020202020204" pitchFamily="34" charset="0"/>
              </a:rPr>
              <a:t>LETS is a network of people across Australia who trade goods and services in their local communities using complementary currencies</a:t>
            </a:r>
            <a:r>
              <a:rPr lang="en-AU" sz="3500" dirty="0">
                <a:latin typeface="KaiTi" panose="02010609060101010101" pitchFamily="49" charset="-122"/>
                <a:ea typeface="KaiTi" panose="02010609060101010101" pitchFamily="49" charset="-122"/>
                <a:cs typeface="Arial" panose="020B0604020202020204" pitchFamily="34" charset="0"/>
              </a:rPr>
              <a:t>. </a:t>
            </a:r>
            <a:endParaRPr sz="3500" dirty="0">
              <a:latin typeface="KaiTi" panose="02010609060101010101" pitchFamily="49" charset="-122"/>
              <a:ea typeface="KaiTi" panose="02010609060101010101" pitchFamily="49" charset="-122"/>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014" y="2077387"/>
            <a:ext cx="4497236" cy="2898368"/>
          </a:xfrm>
          <a:prstGeom prst="rect">
            <a:avLst/>
          </a:prstGeom>
        </p:spPr>
      </p:pic>
    </p:spTree>
    <p:extLst>
      <p:ext uri="{BB962C8B-B14F-4D97-AF65-F5344CB8AC3E}">
        <p14:creationId xmlns:p14="http://schemas.microsoft.com/office/powerpoint/2010/main" val="199542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703" y="378941"/>
            <a:ext cx="10058402" cy="1219200"/>
          </a:xfrm>
        </p:spPr>
        <p:txBody>
          <a:bodyPr>
            <a:normAutofit fontScale="90000"/>
          </a:bodyPr>
          <a:lstStyle/>
          <a:p>
            <a:r>
              <a:rPr lang="en-AU" sz="4800" dirty="0">
                <a:solidFill>
                  <a:schemeClr val="tx1"/>
                </a:solidFill>
                <a:latin typeface="KaiTi" panose="02010609060101010101" pitchFamily="49" charset="-122"/>
                <a:ea typeface="KaiTi" panose="02010609060101010101" pitchFamily="49" charset="-122"/>
                <a:cs typeface="Consolas" panose="020B0609020204030204" pitchFamily="49" charset="0"/>
              </a:rPr>
              <a:t>What are Complementary Currencies?</a:t>
            </a:r>
            <a:endParaRPr sz="4800" dirty="0">
              <a:solidFill>
                <a:schemeClr val="tx1"/>
              </a:solidFill>
              <a:latin typeface="KaiTi" panose="02010609060101010101" pitchFamily="49" charset="-122"/>
              <a:ea typeface="KaiTi" panose="02010609060101010101" pitchFamily="49" charset="-122"/>
              <a:cs typeface="Consolas" panose="020B0609020204030204" pitchFamily="49" charset="0"/>
            </a:endParaRPr>
          </a:p>
        </p:txBody>
      </p:sp>
      <p:sp>
        <p:nvSpPr>
          <p:cNvPr id="14" name="Content Placeholder 13"/>
          <p:cNvSpPr>
            <a:spLocks noGrp="1"/>
          </p:cNvSpPr>
          <p:nvPr>
            <p:ph idx="1"/>
          </p:nvPr>
        </p:nvSpPr>
        <p:spPr>
          <a:xfrm>
            <a:off x="4563762" y="1752600"/>
            <a:ext cx="6559852" cy="4229100"/>
          </a:xfrm>
        </p:spPr>
        <p:txBody>
          <a:bodyPr>
            <a:normAutofit fontScale="40000" lnSpcReduction="20000"/>
          </a:bodyPr>
          <a:lstStyle/>
          <a:p>
            <a:r>
              <a:rPr lang="en-AU" sz="5100" dirty="0">
                <a:latin typeface="KaiTi" panose="02010609060101010101" pitchFamily="49" charset="-122"/>
                <a:ea typeface="KaiTi" panose="02010609060101010101" pitchFamily="49" charset="-122"/>
              </a:rPr>
              <a:t>LETS systems have created their own currencies to complement money (as opposed to replacing it).</a:t>
            </a:r>
          </a:p>
          <a:p>
            <a:r>
              <a:rPr lang="en-AU" sz="5100" dirty="0">
                <a:latin typeface="KaiTi" panose="02010609060101010101" pitchFamily="49" charset="-122"/>
                <a:ea typeface="KaiTi" panose="02010609060101010101" pitchFamily="49" charset="-122"/>
              </a:rPr>
              <a:t>Currencies in LETS systems are often referred to as “local” or “community” currency, “mutual credit” or “Units”, and each LETS system has a name for its own currency.</a:t>
            </a:r>
          </a:p>
          <a:p>
            <a:r>
              <a:rPr lang="en-AU" sz="5100" dirty="0">
                <a:latin typeface="KaiTi" panose="02010609060101010101" pitchFamily="49" charset="-122"/>
                <a:ea typeface="KaiTi" panose="02010609060101010101" pitchFamily="49" charset="-122"/>
              </a:rPr>
              <a:t>LETS currency is virtual and intangible, does not generate interest and has no intrinsic value. Therefore, it is only useful for trading - within LETS!</a:t>
            </a:r>
          </a:p>
          <a:p>
            <a:r>
              <a:rPr lang="en-AU" sz="5100" dirty="0">
                <a:latin typeface="KaiTi" panose="02010609060101010101" pitchFamily="49" charset="-122"/>
                <a:ea typeface="KaiTi" panose="02010609060101010101" pitchFamily="49" charset="-122"/>
              </a:rPr>
              <a:t>The value of LETS Units corresponds with monetary value (e.g. 1 unit = AU$1) – however, LETS currency cannot be exchanged for dollars.</a:t>
            </a:r>
          </a:p>
          <a:p>
            <a:endParaRPr lang="en-AU" dirty="0"/>
          </a:p>
          <a:p>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01" y="1830237"/>
            <a:ext cx="4193059" cy="3197207"/>
          </a:xfrm>
          <a:prstGeom prst="rect">
            <a:avLst/>
          </a:prstGeom>
        </p:spPr>
      </p:pic>
    </p:spTree>
    <p:extLst>
      <p:ext uri="{BB962C8B-B14F-4D97-AF65-F5344CB8AC3E}">
        <p14:creationId xmlns:p14="http://schemas.microsoft.com/office/powerpoint/2010/main" val="12769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703" y="206413"/>
            <a:ext cx="8928572" cy="1219200"/>
          </a:xfrm>
        </p:spPr>
        <p:txBody>
          <a:bodyPr>
            <a:normAutofit/>
          </a:bodyPr>
          <a:lstStyle/>
          <a:p>
            <a:pPr algn="ctr"/>
            <a:r>
              <a:rPr lang="en-AU" sz="4800" dirty="0">
                <a:solidFill>
                  <a:schemeClr val="tx1"/>
                </a:solidFill>
                <a:latin typeface="Arial" panose="020B0604020202020204" pitchFamily="34" charset="0"/>
                <a:ea typeface="KaiTi" panose="02010609060101010101" pitchFamily="49" charset="-122"/>
                <a:cs typeface="Consolas" panose="020B0609020204030204" pitchFamily="49" charset="0"/>
              </a:rPr>
              <a:t>So, it’s like bartering?</a:t>
            </a:r>
            <a:endParaRPr sz="4800" dirty="0">
              <a:solidFill>
                <a:schemeClr val="tx1"/>
              </a:solidFill>
              <a:latin typeface="Arial" panose="020B0604020202020204" pitchFamily="34" charset="0"/>
              <a:ea typeface="KaiTi" panose="02010609060101010101" pitchFamily="49" charset="-122"/>
              <a:cs typeface="Consolas" panose="020B0609020204030204" pitchFamily="49" charset="0"/>
            </a:endParaRPr>
          </a:p>
        </p:txBody>
      </p:sp>
      <p:sp>
        <p:nvSpPr>
          <p:cNvPr id="14" name="Content Placeholder 13"/>
          <p:cNvSpPr>
            <a:spLocks noGrp="1"/>
          </p:cNvSpPr>
          <p:nvPr>
            <p:ph idx="1"/>
          </p:nvPr>
        </p:nvSpPr>
        <p:spPr>
          <a:xfrm>
            <a:off x="3753923" y="1586184"/>
            <a:ext cx="6559852" cy="4229100"/>
          </a:xfrm>
        </p:spPr>
        <p:txBody>
          <a:bodyPr>
            <a:normAutofit fontScale="92500" lnSpcReduction="10000"/>
          </a:bodyPr>
          <a:lstStyle/>
          <a:p>
            <a:r>
              <a:rPr lang="en-AU" sz="2600" dirty="0">
                <a:latin typeface="KaiTi" panose="02010609060101010101" pitchFamily="49" charset="-122"/>
                <a:ea typeface="KaiTi" panose="02010609060101010101" pitchFamily="49" charset="-122"/>
              </a:rPr>
              <a:t>LETS systems are often compared to bartering systems, however they are quite different.</a:t>
            </a:r>
          </a:p>
          <a:p>
            <a:r>
              <a:rPr lang="en-AU" sz="2600" dirty="0">
                <a:latin typeface="KaiTi" panose="02010609060101010101" pitchFamily="49" charset="-122"/>
                <a:ea typeface="KaiTi" panose="02010609060101010101" pitchFamily="49" charset="-122"/>
              </a:rPr>
              <a:t>Barter is the act of exchanging goods and services in a reciprocal manner.</a:t>
            </a:r>
          </a:p>
          <a:p>
            <a:r>
              <a:rPr lang="en-AU" sz="2600" dirty="0">
                <a:latin typeface="KaiTi" panose="02010609060101010101" pitchFamily="49" charset="-122"/>
                <a:ea typeface="KaiTi" panose="02010609060101010101" pitchFamily="49" charset="-122"/>
              </a:rPr>
              <a:t>When you exchange in LETS, you can trade without having to reciprocate directly to the same person.</a:t>
            </a:r>
          </a:p>
          <a:p>
            <a:r>
              <a:rPr lang="en-AU" sz="2600" dirty="0">
                <a:latin typeface="KaiTi" panose="02010609060101010101" pitchFamily="49" charset="-122"/>
                <a:ea typeface="KaiTi" panose="02010609060101010101" pitchFamily="49" charset="-122"/>
              </a:rPr>
              <a:t>Confusing? This is best illustrated with an example…</a:t>
            </a:r>
          </a:p>
          <a:p>
            <a:endParaRPr lang="en-AU" dirty="0"/>
          </a:p>
          <a:p>
            <a:endParaRP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03" y="1570052"/>
            <a:ext cx="3183924" cy="4245232"/>
          </a:xfrm>
          <a:prstGeom prst="rect">
            <a:avLst/>
          </a:prstGeom>
        </p:spPr>
      </p:pic>
    </p:spTree>
    <p:extLst>
      <p:ext uri="{BB962C8B-B14F-4D97-AF65-F5344CB8AC3E}">
        <p14:creationId xmlns:p14="http://schemas.microsoft.com/office/powerpoint/2010/main" val="41791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55" y="175090"/>
            <a:ext cx="3503802" cy="23322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5695" y="141485"/>
            <a:ext cx="3503802" cy="23267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217" y="4214481"/>
            <a:ext cx="3503802" cy="2315795"/>
          </a:xfrm>
          <a:prstGeom prst="rect">
            <a:avLst/>
          </a:prstGeom>
        </p:spPr>
      </p:pic>
      <p:sp>
        <p:nvSpPr>
          <p:cNvPr id="16" name="Rectangle 15"/>
          <p:cNvSpPr/>
          <p:nvPr/>
        </p:nvSpPr>
        <p:spPr>
          <a:xfrm>
            <a:off x="698550" y="2507308"/>
            <a:ext cx="3637007" cy="584775"/>
          </a:xfrm>
          <a:prstGeom prst="rect">
            <a:avLst/>
          </a:prstGeom>
        </p:spPr>
        <p:txBody>
          <a:bodyPr wrap="square">
            <a:spAutoFit/>
          </a:bodyPr>
          <a:lstStyle/>
          <a:p>
            <a:pPr marL="285750" indent="-285750"/>
            <a:r>
              <a:rPr lang="en-AU" sz="1600" dirty="0">
                <a:latin typeface="KaiTi" panose="02010609060101010101" pitchFamily="49" charset="-122"/>
                <a:ea typeface="KaiTi" panose="02010609060101010101" pitchFamily="49" charset="-122"/>
              </a:rPr>
              <a:t>   Tim “buys” 3 photos from Marina for his website. </a:t>
            </a:r>
          </a:p>
        </p:txBody>
      </p:sp>
      <p:sp>
        <p:nvSpPr>
          <p:cNvPr id="17" name="Rectangle 16"/>
          <p:cNvSpPr/>
          <p:nvPr/>
        </p:nvSpPr>
        <p:spPr>
          <a:xfrm>
            <a:off x="7345695" y="2447225"/>
            <a:ext cx="4726062" cy="830997"/>
          </a:xfrm>
          <a:prstGeom prst="rect">
            <a:avLst/>
          </a:prstGeom>
        </p:spPr>
        <p:txBody>
          <a:bodyPr wrap="square">
            <a:spAutoFit/>
          </a:bodyPr>
          <a:lstStyle/>
          <a:p>
            <a:pPr marL="285750" indent="-285750"/>
            <a:r>
              <a:rPr lang="en-AU" sz="1600" dirty="0">
                <a:latin typeface="KaiTi" panose="02010609060101010101" pitchFamily="49" charset="-122"/>
                <a:ea typeface="KaiTi" panose="02010609060101010101" pitchFamily="49" charset="-122"/>
              </a:rPr>
              <a:t>   Marina debits Tim’s account for the photos she “sold” him.  Marina uses her units to engage a book keeper, Jess</a:t>
            </a:r>
          </a:p>
        </p:txBody>
      </p:sp>
      <p:sp>
        <p:nvSpPr>
          <p:cNvPr id="25" name="Rectangle 24"/>
          <p:cNvSpPr/>
          <p:nvPr/>
        </p:nvSpPr>
        <p:spPr>
          <a:xfrm>
            <a:off x="5743018" y="4468173"/>
            <a:ext cx="4340549" cy="338554"/>
          </a:xfrm>
          <a:prstGeom prst="rect">
            <a:avLst/>
          </a:prstGeom>
        </p:spPr>
        <p:txBody>
          <a:bodyPr wrap="square">
            <a:spAutoFit/>
          </a:bodyPr>
          <a:lstStyle/>
          <a:p>
            <a:pPr marL="285750" indent="-285750"/>
            <a:r>
              <a:rPr lang="en-AU" sz="1600" dirty="0">
                <a:latin typeface="KaiTi" panose="02010609060101010101" pitchFamily="49" charset="-122"/>
                <a:ea typeface="KaiTi" panose="02010609060101010101" pitchFamily="49" charset="-122"/>
              </a:rPr>
              <a:t>   Jessica debits Marina’s account</a:t>
            </a:r>
          </a:p>
        </p:txBody>
      </p:sp>
      <p:sp>
        <p:nvSpPr>
          <p:cNvPr id="30" name="TextBox 29"/>
          <p:cNvSpPr txBox="1"/>
          <p:nvPr/>
        </p:nvSpPr>
        <p:spPr>
          <a:xfrm>
            <a:off x="831755" y="175090"/>
            <a:ext cx="2130803" cy="369332"/>
          </a:xfrm>
          <a:prstGeom prst="rect">
            <a:avLst/>
          </a:prstGeom>
          <a:solidFill>
            <a:schemeClr val="accent2"/>
          </a:solidFill>
        </p:spPr>
        <p:txBody>
          <a:bodyPr wrap="square" rtlCol="0">
            <a:spAutoFit/>
          </a:bodyPr>
          <a:lstStyle/>
          <a:p>
            <a:r>
              <a:rPr lang="en-AU" dirty="0">
                <a:latin typeface="KaiTi" panose="02010609060101010101" pitchFamily="49" charset="-122"/>
                <a:ea typeface="KaiTi" panose="02010609060101010101" pitchFamily="49" charset="-122"/>
              </a:rPr>
              <a:t>Tim: Web Designer</a:t>
            </a:r>
          </a:p>
        </p:txBody>
      </p:sp>
      <p:sp>
        <p:nvSpPr>
          <p:cNvPr id="32" name="TextBox 31"/>
          <p:cNvSpPr txBox="1"/>
          <p:nvPr/>
        </p:nvSpPr>
        <p:spPr>
          <a:xfrm>
            <a:off x="7345696" y="141485"/>
            <a:ext cx="2477812" cy="369332"/>
          </a:xfrm>
          <a:prstGeom prst="rect">
            <a:avLst/>
          </a:prstGeom>
          <a:solidFill>
            <a:schemeClr val="accent2"/>
          </a:solidFill>
        </p:spPr>
        <p:txBody>
          <a:bodyPr wrap="square" rtlCol="0">
            <a:spAutoFit/>
          </a:bodyPr>
          <a:lstStyle/>
          <a:p>
            <a:r>
              <a:rPr lang="en-AU" dirty="0">
                <a:latin typeface="KaiTi" panose="02010609060101010101" pitchFamily="49" charset="-122"/>
                <a:ea typeface="KaiTi" panose="02010609060101010101" pitchFamily="49" charset="-122"/>
              </a:rPr>
              <a:t>Marina: Photographer</a:t>
            </a:r>
          </a:p>
        </p:txBody>
      </p:sp>
      <p:sp>
        <p:nvSpPr>
          <p:cNvPr id="33" name="TextBox 32"/>
          <p:cNvSpPr txBox="1"/>
          <p:nvPr/>
        </p:nvSpPr>
        <p:spPr>
          <a:xfrm>
            <a:off x="2239217" y="4214481"/>
            <a:ext cx="2014001" cy="369332"/>
          </a:xfrm>
          <a:prstGeom prst="rect">
            <a:avLst/>
          </a:prstGeom>
          <a:solidFill>
            <a:schemeClr val="accent2"/>
          </a:solidFill>
        </p:spPr>
        <p:txBody>
          <a:bodyPr wrap="square" rtlCol="0">
            <a:spAutoFit/>
          </a:bodyPr>
          <a:lstStyle/>
          <a:p>
            <a:r>
              <a:rPr lang="en-AU" dirty="0">
                <a:latin typeface="KaiTi" panose="02010609060101010101" pitchFamily="49" charset="-122"/>
                <a:ea typeface="KaiTi" panose="02010609060101010101" pitchFamily="49" charset="-122"/>
              </a:rPr>
              <a:t>Jess: Bookkeeper</a:t>
            </a:r>
          </a:p>
        </p:txBody>
      </p:sp>
      <p:sp>
        <p:nvSpPr>
          <p:cNvPr id="34" name="Down Arrow 33"/>
          <p:cNvSpPr/>
          <p:nvPr/>
        </p:nvSpPr>
        <p:spPr>
          <a:xfrm rot="16200000">
            <a:off x="5537392" y="-20207"/>
            <a:ext cx="606467" cy="265012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Down Arrow 35"/>
          <p:cNvSpPr/>
          <p:nvPr/>
        </p:nvSpPr>
        <p:spPr>
          <a:xfrm rot="2884190">
            <a:off x="5987953" y="2078671"/>
            <a:ext cx="606467" cy="2290119"/>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44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89023"/>
            <a:ext cx="12192000" cy="1219200"/>
          </a:xfrm>
        </p:spPr>
        <p:txBody>
          <a:bodyPr>
            <a:normAutofit/>
          </a:bodyPr>
          <a:lstStyle/>
          <a:p>
            <a:pPr algn="ctr"/>
            <a:r>
              <a:rPr lang="en-AU" sz="4800" dirty="0">
                <a:solidFill>
                  <a:schemeClr val="tx1"/>
                </a:solidFill>
                <a:latin typeface="KaiTi" panose="02010609060101010101" pitchFamily="49" charset="-122"/>
                <a:ea typeface="KaiTi" panose="02010609060101010101" pitchFamily="49" charset="-122"/>
                <a:cs typeface="Consolas" panose="020B0609020204030204" pitchFamily="49" charset="0"/>
              </a:rPr>
              <a:t>What kinds of goods and services?</a:t>
            </a:r>
            <a:endParaRPr sz="4800" dirty="0">
              <a:solidFill>
                <a:schemeClr val="tx1"/>
              </a:solidFill>
              <a:latin typeface="KaiTi" panose="02010609060101010101" pitchFamily="49" charset="-122"/>
              <a:ea typeface="KaiTi" panose="02010609060101010101" pitchFamily="49" charset="-122"/>
              <a:cs typeface="Consolas" panose="020B0609020204030204" pitchFamily="49" charset="0"/>
            </a:endParaRPr>
          </a:p>
        </p:txBody>
      </p:sp>
      <p:sp>
        <p:nvSpPr>
          <p:cNvPr id="2" name="Rectangle 1"/>
          <p:cNvSpPr/>
          <p:nvPr/>
        </p:nvSpPr>
        <p:spPr>
          <a:xfrm>
            <a:off x="4005536" y="1808931"/>
            <a:ext cx="4102444" cy="4832092"/>
          </a:xfrm>
          <a:prstGeom prst="rect">
            <a:avLst/>
          </a:prstGeom>
        </p:spPr>
        <p:txBody>
          <a:bodyPr wrap="square">
            <a:spAutoFit/>
          </a:bodyPr>
          <a:lstStyle/>
          <a:p>
            <a:pPr algn="ctr"/>
            <a:r>
              <a:rPr lang="en-AU" u="sng" dirty="0">
                <a:latin typeface="KaiTi" panose="02010609060101010101" pitchFamily="49" charset="-122"/>
                <a:ea typeface="KaiTi" panose="02010609060101010101" pitchFamily="49" charset="-122"/>
              </a:rPr>
              <a:t>Examples of goods:</a:t>
            </a:r>
          </a:p>
          <a:p>
            <a:pPr algn="ctr"/>
            <a:r>
              <a:rPr lang="en-AU" dirty="0">
                <a:latin typeface="KaiTi" panose="02010609060101010101" pitchFamily="49" charset="-122"/>
                <a:ea typeface="KaiTi" panose="02010609060101010101" pitchFamily="49" charset="-122"/>
              </a:rPr>
              <a:t>Food, e.g. home grown veggies &amp; fruit </a:t>
            </a:r>
          </a:p>
          <a:p>
            <a:pPr algn="ctr"/>
            <a:r>
              <a:rPr lang="en-AU" dirty="0">
                <a:latin typeface="KaiTi" panose="02010609060101010101" pitchFamily="49" charset="-122"/>
                <a:ea typeface="KaiTi" panose="02010609060101010101" pitchFamily="49" charset="-122"/>
              </a:rPr>
              <a:t>Pre-loved items, e.g. clothes and furniture</a:t>
            </a:r>
          </a:p>
          <a:p>
            <a:pPr algn="ctr"/>
            <a:r>
              <a:rPr lang="en-AU" dirty="0">
                <a:latin typeface="KaiTi" panose="02010609060101010101" pitchFamily="49" charset="-122"/>
                <a:ea typeface="KaiTi" panose="02010609060101010101" pitchFamily="49" charset="-122"/>
              </a:rPr>
              <a:t>Arts and crafts</a:t>
            </a:r>
          </a:p>
          <a:p>
            <a:pPr algn="ctr"/>
            <a:r>
              <a:rPr lang="en-AU" dirty="0">
                <a:latin typeface="KaiTi" panose="02010609060101010101" pitchFamily="49" charset="-122"/>
                <a:ea typeface="KaiTi" panose="02010609060101010101" pitchFamily="49" charset="-122"/>
              </a:rPr>
              <a:t>Kitchenware and books</a:t>
            </a:r>
          </a:p>
          <a:p>
            <a:pPr algn="ctr"/>
            <a:endParaRPr lang="en-AU" dirty="0">
              <a:latin typeface="KaiTi" panose="02010609060101010101" pitchFamily="49" charset="-122"/>
              <a:ea typeface="KaiTi" panose="02010609060101010101" pitchFamily="49" charset="-122"/>
            </a:endParaRPr>
          </a:p>
          <a:p>
            <a:pPr algn="ctr"/>
            <a:r>
              <a:rPr lang="en-AU" u="sng" dirty="0">
                <a:latin typeface="KaiTi" panose="02010609060101010101" pitchFamily="49" charset="-122"/>
                <a:ea typeface="KaiTi" panose="02010609060101010101" pitchFamily="49" charset="-122"/>
              </a:rPr>
              <a:t>Examples of services: </a:t>
            </a:r>
          </a:p>
          <a:p>
            <a:pPr algn="ctr"/>
            <a:r>
              <a:rPr lang="en-AU" dirty="0">
                <a:latin typeface="KaiTi" panose="02010609060101010101" pitchFamily="49" charset="-122"/>
                <a:ea typeface="KaiTi" panose="02010609060101010101" pitchFamily="49" charset="-122"/>
              </a:rPr>
              <a:t>Gardening &amp; cleaning</a:t>
            </a:r>
          </a:p>
          <a:p>
            <a:pPr algn="ctr"/>
            <a:r>
              <a:rPr lang="en-AU" dirty="0">
                <a:latin typeface="KaiTi" panose="02010609060101010101" pitchFamily="49" charset="-122"/>
                <a:ea typeface="KaiTi" panose="02010609060101010101" pitchFamily="49" charset="-122"/>
              </a:rPr>
              <a:t>Accommodation</a:t>
            </a:r>
          </a:p>
          <a:p>
            <a:pPr algn="ctr"/>
            <a:r>
              <a:rPr lang="en-AU" dirty="0">
                <a:latin typeface="KaiTi" panose="02010609060101010101" pitchFamily="49" charset="-122"/>
                <a:ea typeface="KaiTi" panose="02010609060101010101" pitchFamily="49" charset="-122"/>
              </a:rPr>
              <a:t>Transportation</a:t>
            </a:r>
          </a:p>
          <a:p>
            <a:pPr algn="ctr"/>
            <a:r>
              <a:rPr lang="en-AU" dirty="0">
                <a:latin typeface="KaiTi" panose="02010609060101010101" pitchFamily="49" charset="-122"/>
                <a:ea typeface="KaiTi" panose="02010609060101010101" pitchFamily="49" charset="-122"/>
              </a:rPr>
              <a:t>Massage</a:t>
            </a:r>
          </a:p>
          <a:p>
            <a:pPr algn="ctr"/>
            <a:r>
              <a:rPr lang="en-AU" dirty="0">
                <a:latin typeface="KaiTi" panose="02010609060101010101" pitchFamily="49" charset="-122"/>
                <a:ea typeface="KaiTi" panose="02010609060101010101" pitchFamily="49" charset="-122"/>
              </a:rPr>
              <a:t>Web Development</a:t>
            </a:r>
          </a:p>
          <a:p>
            <a:pPr algn="ctr"/>
            <a:r>
              <a:rPr lang="en-AU" dirty="0">
                <a:latin typeface="KaiTi" panose="02010609060101010101" pitchFamily="49" charset="-122"/>
                <a:ea typeface="KaiTi" panose="02010609060101010101" pitchFamily="49" charset="-122"/>
              </a:rPr>
              <a:t>Cooking</a:t>
            </a:r>
          </a:p>
          <a:p>
            <a:pPr algn="ctr"/>
            <a:r>
              <a:rPr lang="en-AU" dirty="0">
                <a:latin typeface="KaiTi" panose="02010609060101010101" pitchFamily="49" charset="-122"/>
                <a:ea typeface="KaiTi" panose="02010609060101010101" pitchFamily="49" charset="-122"/>
              </a:rPr>
              <a:t>Trailer Hire</a:t>
            </a:r>
          </a:p>
          <a:p>
            <a:pPr marL="285750" indent="-285750">
              <a:buFont typeface="Arial" panose="020B0604020202020204" pitchFamily="34" charset="0"/>
              <a:buChar char="•"/>
            </a:pPr>
            <a:endParaRPr lang="en-AU" sz="2000" dirty="0">
              <a:latin typeface="Buxton Sketch" panose="030805000005000000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90" y="1808931"/>
            <a:ext cx="2946890" cy="20121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633" y="4362306"/>
            <a:ext cx="2948547" cy="19626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0991" y="4362306"/>
            <a:ext cx="2952727" cy="196540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0992" y="1855696"/>
            <a:ext cx="2952727" cy="1965408"/>
          </a:xfrm>
          <a:prstGeom prst="rect">
            <a:avLst/>
          </a:prstGeom>
        </p:spPr>
      </p:pic>
      <p:sp>
        <p:nvSpPr>
          <p:cNvPr id="11" name="Rectangle 10"/>
          <p:cNvSpPr/>
          <p:nvPr/>
        </p:nvSpPr>
        <p:spPr>
          <a:xfrm>
            <a:off x="890358" y="898338"/>
            <a:ext cx="10332799" cy="923330"/>
          </a:xfrm>
          <a:prstGeom prst="rect">
            <a:avLst/>
          </a:prstGeom>
        </p:spPr>
        <p:txBody>
          <a:bodyPr wrap="square">
            <a:spAutoFit/>
          </a:bodyPr>
          <a:lstStyle/>
          <a:p>
            <a:pPr algn="ctr"/>
            <a:r>
              <a:rPr lang="en-AU" dirty="0">
                <a:latin typeface="KaiTi" panose="02010609060101010101" pitchFamily="49" charset="-122"/>
                <a:ea typeface="KaiTi" panose="02010609060101010101" pitchFamily="49" charset="-122"/>
              </a:rPr>
              <a:t>The kinds of goods and services available in LETS depend on the supply and demand of each group. The more members there are, the more goods and services there are available!</a:t>
            </a:r>
          </a:p>
          <a:p>
            <a:pPr algn="ctr"/>
            <a:endParaRPr lang="en-AU"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52745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61142" y="237465"/>
            <a:ext cx="12192000" cy="1219200"/>
          </a:xfrm>
        </p:spPr>
        <p:txBody>
          <a:bodyPr>
            <a:normAutofit/>
          </a:bodyPr>
          <a:lstStyle/>
          <a:p>
            <a:pPr algn="ctr"/>
            <a:r>
              <a:rPr lang="en-AU" sz="4800" dirty="0">
                <a:solidFill>
                  <a:schemeClr val="tx1"/>
                </a:solidFill>
                <a:latin typeface="KaiTi" panose="02010609060101010101" pitchFamily="49" charset="-122"/>
                <a:ea typeface="KaiTi" panose="02010609060101010101" pitchFamily="49" charset="-122"/>
                <a:cs typeface="Consolas" panose="020B0609020204030204" pitchFamily="49" charset="0"/>
              </a:rPr>
              <a:t>Brief LETS History</a:t>
            </a:r>
            <a:endParaRPr sz="4800" dirty="0">
              <a:solidFill>
                <a:schemeClr val="tx1"/>
              </a:solidFill>
              <a:latin typeface="KaiTi" panose="02010609060101010101" pitchFamily="49" charset="-122"/>
              <a:ea typeface="KaiTi" panose="02010609060101010101" pitchFamily="49" charset="-122"/>
              <a:cs typeface="Consolas" panose="020B0609020204030204" pitchFamily="49" charset="0"/>
            </a:endParaRPr>
          </a:p>
        </p:txBody>
      </p:sp>
      <p:sp>
        <p:nvSpPr>
          <p:cNvPr id="14" name="Content Placeholder 13"/>
          <p:cNvSpPr>
            <a:spLocks noGrp="1"/>
          </p:cNvSpPr>
          <p:nvPr>
            <p:ph idx="1"/>
          </p:nvPr>
        </p:nvSpPr>
        <p:spPr>
          <a:xfrm>
            <a:off x="2107146" y="1541316"/>
            <a:ext cx="9882874" cy="4735196"/>
          </a:xfrm>
        </p:spPr>
        <p:txBody>
          <a:bodyPr>
            <a:normAutofit fontScale="85000" lnSpcReduction="20000"/>
          </a:bodyPr>
          <a:lstStyle/>
          <a:p>
            <a:r>
              <a:rPr lang="en-AU" dirty="0">
                <a:latin typeface="KaiTi" panose="02010609060101010101" pitchFamily="49" charset="-122"/>
                <a:ea typeface="KaiTi" panose="02010609060101010101" pitchFamily="49" charset="-122"/>
              </a:rPr>
              <a:t>LETS was founded in 1983 by Michael Linton in Comox Valley, Canada. </a:t>
            </a:r>
          </a:p>
          <a:p>
            <a:r>
              <a:rPr lang="en-AU" dirty="0">
                <a:latin typeface="KaiTi" panose="02010609060101010101" pitchFamily="49" charset="-122"/>
                <a:ea typeface="KaiTi" panose="02010609060101010101" pitchFamily="49" charset="-122"/>
              </a:rPr>
              <a:t>The idea spread across the world to Europe, Africa, Latin America, and Oceania.</a:t>
            </a:r>
          </a:p>
          <a:p>
            <a:r>
              <a:rPr lang="en-AU" dirty="0">
                <a:latin typeface="KaiTi" panose="02010609060101010101" pitchFamily="49" charset="-122"/>
                <a:ea typeface="KaiTi" panose="02010609060101010101" pitchFamily="49" charset="-122"/>
              </a:rPr>
              <a:t>The first Australia LETS system was founded in 1987 in Maleny, QLD by Jill Jordan and Ian Smith. </a:t>
            </a:r>
          </a:p>
          <a:p>
            <a:r>
              <a:rPr lang="en-AU" dirty="0">
                <a:latin typeface="KaiTi" panose="02010609060101010101" pitchFamily="49" charset="-122"/>
                <a:ea typeface="KaiTi" panose="02010609060101010101" pitchFamily="49" charset="-122"/>
              </a:rPr>
              <a:t>After the instant success of Maleny LETS, the idea spread across Australia.</a:t>
            </a:r>
          </a:p>
          <a:p>
            <a:r>
              <a:rPr lang="en-AU" dirty="0">
                <a:latin typeface="KaiTi" panose="02010609060101010101" pitchFamily="49" charset="-122"/>
                <a:ea typeface="KaiTi" panose="02010609060101010101" pitchFamily="49" charset="-122"/>
              </a:rPr>
              <a:t>In 1989 LETS received government funding to further develop the project, and several LETS systems shut down after this time.</a:t>
            </a:r>
          </a:p>
          <a:p>
            <a:r>
              <a:rPr lang="en-AU" dirty="0">
                <a:latin typeface="KaiTi" panose="02010609060101010101" pitchFamily="49" charset="-122"/>
                <a:ea typeface="KaiTi" panose="02010609060101010101" pitchFamily="49" charset="-122"/>
              </a:rPr>
              <a:t>In 2007 LETSystems began to sign up to the CES (Community Exchange System).</a:t>
            </a:r>
          </a:p>
          <a:p>
            <a:r>
              <a:rPr lang="en-AU" dirty="0">
                <a:latin typeface="KaiTi" panose="02010609060101010101" pitchFamily="49" charset="-122"/>
                <a:ea typeface="KaiTi" panose="02010609060101010101" pitchFamily="49" charset="-122"/>
              </a:rPr>
              <a:t>In the present day, there are over 50 community exchange systems </a:t>
            </a:r>
            <a:r>
              <a:rPr lang="en-AU">
                <a:latin typeface="KaiTi" panose="02010609060101010101" pitchFamily="49" charset="-122"/>
                <a:ea typeface="KaiTi" panose="02010609060101010101" pitchFamily="49" charset="-122"/>
              </a:rPr>
              <a:t>in Australia </a:t>
            </a:r>
            <a:r>
              <a:rPr lang="en-AU" dirty="0">
                <a:latin typeface="KaiTi" panose="02010609060101010101" pitchFamily="49" charset="-122"/>
                <a:ea typeface="KaiTi" panose="02010609060101010101" pitchFamily="49" charset="-122"/>
              </a:rPr>
              <a:t>registered on </a:t>
            </a:r>
            <a:r>
              <a:rPr lang="en-AU">
                <a:latin typeface="KaiTi" panose="02010609060101010101" pitchFamily="49" charset="-122"/>
                <a:ea typeface="KaiTi" panose="02010609060101010101" pitchFamily="49" charset="-122"/>
              </a:rPr>
              <a:t>the site.</a:t>
            </a:r>
            <a:endParaRPr lang="en-AU" dirty="0">
              <a:latin typeface="KaiTi" panose="02010609060101010101" pitchFamily="49" charset="-122"/>
              <a:ea typeface="KaiTi" panose="02010609060101010101" pitchFamily="49" charset="-122"/>
            </a:endParaRPr>
          </a:p>
          <a:p>
            <a:endParaRPr lang="en-AU"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21" y="1630093"/>
            <a:ext cx="1514475" cy="2247900"/>
          </a:xfrm>
          <a:prstGeom prst="rect">
            <a:avLst/>
          </a:prstGeom>
        </p:spPr>
      </p:pic>
      <p:sp>
        <p:nvSpPr>
          <p:cNvPr id="5" name="TextBox 4"/>
          <p:cNvSpPr txBox="1"/>
          <p:nvPr/>
        </p:nvSpPr>
        <p:spPr>
          <a:xfrm>
            <a:off x="374520" y="3453604"/>
            <a:ext cx="1514475" cy="646331"/>
          </a:xfrm>
          <a:prstGeom prst="rect">
            <a:avLst/>
          </a:prstGeom>
          <a:solidFill>
            <a:schemeClr val="accent2"/>
          </a:solidFill>
        </p:spPr>
        <p:txBody>
          <a:bodyPr wrap="square" rtlCol="0">
            <a:spAutoFit/>
          </a:bodyPr>
          <a:lstStyle/>
          <a:p>
            <a:pPr algn="ctr"/>
            <a:r>
              <a:rPr lang="en-AU" dirty="0">
                <a:latin typeface="KaiTi" panose="02010609060101010101" pitchFamily="49" charset="-122"/>
                <a:ea typeface="KaiTi" panose="02010609060101010101" pitchFamily="49" charset="-122"/>
              </a:rPr>
              <a:t>Michael Linton</a:t>
            </a:r>
          </a:p>
        </p:txBody>
      </p:sp>
    </p:spTree>
    <p:extLst>
      <p:ext uri="{BB962C8B-B14F-4D97-AF65-F5344CB8AC3E}">
        <p14:creationId xmlns:p14="http://schemas.microsoft.com/office/powerpoint/2010/main" val="8738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7611" y="71993"/>
            <a:ext cx="6979872" cy="1219200"/>
          </a:xfrm>
        </p:spPr>
        <p:txBody>
          <a:bodyPr>
            <a:normAutofit/>
          </a:bodyPr>
          <a:lstStyle/>
          <a:p>
            <a:pPr algn="ctr"/>
            <a:r>
              <a:rPr lang="en-AU" sz="4800" dirty="0">
                <a:solidFill>
                  <a:schemeClr val="tx1"/>
                </a:solidFill>
                <a:latin typeface="KaiTi" panose="02010609060101010101" pitchFamily="49" charset="-122"/>
                <a:ea typeface="KaiTi" panose="02010609060101010101" pitchFamily="49" charset="-122"/>
                <a:cs typeface="Consolas" panose="020B0609020204030204" pitchFamily="49" charset="0"/>
              </a:rPr>
              <a:t>CES Software</a:t>
            </a:r>
            <a:endParaRPr sz="4800" dirty="0">
              <a:solidFill>
                <a:schemeClr val="tx1"/>
              </a:solidFill>
              <a:latin typeface="KaiTi" panose="02010609060101010101" pitchFamily="49" charset="-122"/>
              <a:ea typeface="KaiTi" panose="02010609060101010101" pitchFamily="49" charset="-122"/>
              <a:cs typeface="Consolas" panose="020B0609020204030204" pitchFamily="49" charset="0"/>
            </a:endParaRPr>
          </a:p>
        </p:txBody>
      </p:sp>
      <p:sp>
        <p:nvSpPr>
          <p:cNvPr id="14" name="Content Placeholder 13"/>
          <p:cNvSpPr>
            <a:spLocks noGrp="1"/>
          </p:cNvSpPr>
          <p:nvPr>
            <p:ph idx="1"/>
          </p:nvPr>
        </p:nvSpPr>
        <p:spPr>
          <a:xfrm>
            <a:off x="7235094" y="304799"/>
            <a:ext cx="4813429" cy="6342185"/>
          </a:xfrm>
        </p:spPr>
        <p:txBody>
          <a:bodyPr>
            <a:normAutofit fontScale="85000" lnSpcReduction="10000"/>
          </a:bodyPr>
          <a:lstStyle/>
          <a:p>
            <a:r>
              <a:rPr lang="en-AU" dirty="0" err="1">
                <a:latin typeface="KaiTi" panose="02010609060101010101" pitchFamily="49" charset="-122"/>
                <a:ea typeface="KaiTi" panose="02010609060101010101" pitchFamily="49" charset="-122"/>
              </a:rPr>
              <a:t>LETSystems</a:t>
            </a:r>
            <a:r>
              <a:rPr lang="en-AU" dirty="0">
                <a:latin typeface="KaiTi" panose="02010609060101010101" pitchFamily="49" charset="-122"/>
                <a:ea typeface="KaiTi" panose="02010609060101010101" pitchFamily="49" charset="-122"/>
              </a:rPr>
              <a:t> in Australia are connected to a free online trading software called the CES (Community Exchange System) to administer their transactions.</a:t>
            </a:r>
          </a:p>
          <a:p>
            <a:r>
              <a:rPr lang="en-AU" dirty="0">
                <a:latin typeface="KaiTi" panose="02010609060101010101" pitchFamily="49" charset="-122"/>
                <a:ea typeface="KaiTi" panose="02010609060101010101" pitchFamily="49" charset="-122"/>
              </a:rPr>
              <a:t>The CES not only provides an accounting system, but also a network for members to post their wants and offers, and to view other members offers. </a:t>
            </a:r>
          </a:p>
          <a:p>
            <a:r>
              <a:rPr lang="en-AU" dirty="0">
                <a:latin typeface="KaiTi" panose="02010609060101010101" pitchFamily="49" charset="-122"/>
                <a:ea typeface="KaiTi" panose="02010609060101010101" pitchFamily="49" charset="-122"/>
              </a:rPr>
              <a:t>Furthermore, the CES connects LETSystems all over Australia and the world, which allows inter-trading. </a:t>
            </a:r>
          </a:p>
          <a:p>
            <a:r>
              <a:rPr lang="en-AU" dirty="0">
                <a:latin typeface="KaiTi" panose="02010609060101010101" pitchFamily="49" charset="-122"/>
                <a:ea typeface="KaiTi" panose="02010609060101010101" pitchFamily="49" charset="-122"/>
              </a:rPr>
              <a:t>A major update of the CES is planned to be completed within a year.</a:t>
            </a:r>
          </a:p>
          <a:p>
            <a:r>
              <a:rPr lang="en-AU" dirty="0">
                <a:latin typeface="KaiTi" panose="02010609060101010101" pitchFamily="49" charset="-122"/>
                <a:ea typeface="KaiTi" panose="02010609060101010101" pitchFamily="49" charset="-122"/>
              </a:rPr>
              <a:t>There are over 50 active groups on the Australian CES.</a:t>
            </a:r>
          </a:p>
          <a:p>
            <a:endParaRPr lang="en-AU" dirty="0"/>
          </a:p>
        </p:txBody>
      </p:sp>
      <p:pic>
        <p:nvPicPr>
          <p:cNvPr id="2" name="Picture 1"/>
          <p:cNvPicPr>
            <a:picLocks noChangeAspect="1"/>
          </p:cNvPicPr>
          <p:nvPr/>
        </p:nvPicPr>
        <p:blipFill>
          <a:blip r:embed="rId2" cstate="print"/>
          <a:stretch>
            <a:fillRect/>
          </a:stretch>
        </p:blipFill>
        <p:spPr>
          <a:xfrm>
            <a:off x="127611" y="1590159"/>
            <a:ext cx="6979872" cy="3685226"/>
          </a:xfrm>
          <a:prstGeom prst="rect">
            <a:avLst/>
          </a:prstGeom>
        </p:spPr>
      </p:pic>
      <p:sp>
        <p:nvSpPr>
          <p:cNvPr id="6" name="Rectangle 5"/>
          <p:cNvSpPr/>
          <p:nvPr/>
        </p:nvSpPr>
        <p:spPr>
          <a:xfrm>
            <a:off x="127611" y="1117310"/>
            <a:ext cx="6979872" cy="369332"/>
          </a:xfrm>
          <a:prstGeom prst="rect">
            <a:avLst/>
          </a:prstGeom>
        </p:spPr>
        <p:txBody>
          <a:bodyPr wrap="square">
            <a:spAutoFit/>
          </a:bodyPr>
          <a:lstStyle/>
          <a:p>
            <a:pPr algn="ctr"/>
            <a:r>
              <a:rPr lang="en-AU" dirty="0">
                <a:latin typeface="KaiTi" panose="02010609060101010101" pitchFamily="49" charset="-122"/>
                <a:ea typeface="KaiTi" panose="02010609060101010101" pitchFamily="49" charset="-122"/>
              </a:rPr>
              <a:t>www.communityexchange.org.au</a:t>
            </a:r>
          </a:p>
        </p:txBody>
      </p:sp>
    </p:spTree>
    <p:extLst>
      <p:ext uri="{BB962C8B-B14F-4D97-AF65-F5344CB8AC3E}">
        <p14:creationId xmlns:p14="http://schemas.microsoft.com/office/powerpoint/2010/main" val="258800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52907" y="144966"/>
            <a:ext cx="7616281" cy="1349297"/>
          </a:xfrm>
        </p:spPr>
        <p:txBody>
          <a:bodyPr>
            <a:normAutofit fontScale="90000"/>
          </a:bodyPr>
          <a:lstStyle/>
          <a:p>
            <a:pPr algn="ctr"/>
            <a:r>
              <a:rPr lang="en-AU" sz="4800" dirty="0">
                <a:solidFill>
                  <a:schemeClr val="tx1"/>
                </a:solidFill>
                <a:latin typeface="KaiTi" panose="02010609060101010101" pitchFamily="49" charset="-122"/>
                <a:ea typeface="KaiTi" panose="02010609060101010101" pitchFamily="49" charset="-122"/>
                <a:cs typeface="Consolas" panose="020B0609020204030204" pitchFamily="49" charset="0"/>
              </a:rPr>
              <a:t>Melbourne Eastern Region LETS Incorporated (MERLETS)</a:t>
            </a:r>
            <a:endParaRPr sz="4800" dirty="0">
              <a:solidFill>
                <a:schemeClr val="tx1"/>
              </a:solidFill>
              <a:latin typeface="KaiTi" panose="02010609060101010101" pitchFamily="49" charset="-122"/>
              <a:ea typeface="KaiTi" panose="02010609060101010101" pitchFamily="49" charset="-122"/>
              <a:cs typeface="Consolas" panose="020B0609020204030204" pitchFamily="49" charset="0"/>
            </a:endParaRPr>
          </a:p>
        </p:txBody>
      </p:sp>
      <p:sp>
        <p:nvSpPr>
          <p:cNvPr id="14" name="Content Placeholder 13"/>
          <p:cNvSpPr>
            <a:spLocks noGrp="1"/>
          </p:cNvSpPr>
          <p:nvPr>
            <p:ph idx="1"/>
          </p:nvPr>
        </p:nvSpPr>
        <p:spPr>
          <a:xfrm>
            <a:off x="211873" y="2074127"/>
            <a:ext cx="11630721" cy="6234603"/>
          </a:xfrm>
        </p:spPr>
        <p:txBody>
          <a:bodyPr>
            <a:normAutofit/>
          </a:bodyPr>
          <a:lstStyle/>
          <a:p>
            <a:pPr>
              <a:buNone/>
            </a:pPr>
            <a:r>
              <a:rPr lang="en-AU" dirty="0"/>
              <a:t>   Formed on 24</a:t>
            </a:r>
            <a:r>
              <a:rPr lang="en-AU" baseline="30000" dirty="0"/>
              <a:t>th</a:t>
            </a:r>
            <a:r>
              <a:rPr lang="en-AU" dirty="0"/>
              <a:t> June 1991 in the eastern region of Melbourne, MERLETS is a not for profit local community group.</a:t>
            </a:r>
          </a:p>
          <a:p>
            <a:pPr>
              <a:buNone/>
            </a:pPr>
            <a:r>
              <a:rPr lang="en-AU" dirty="0"/>
              <a:t>   Membership allows you to exchange your skills, services &amp; goods with other members for tokens, not money. It is a time based system where one hour of service is equivalent to 25 tokens. You can trade with any other member within the LETS system – within MERLETS, Australia &amp; worldwide.</a:t>
            </a:r>
          </a:p>
          <a:p>
            <a:pPr>
              <a:buNone/>
            </a:pPr>
            <a:r>
              <a:rPr lang="en-AU" dirty="0"/>
              <a:t>   Members extend through Maroondah, Manningham, Whitehorse, Knox &amp; the Yarra Ranges. Within these communities a number of centralised local community hubs have formed that actively trade &amp; support each other.</a:t>
            </a:r>
          </a:p>
          <a:p>
            <a:pPr>
              <a:buNone/>
            </a:pPr>
            <a:endParaRPr lang="en-AU" dirty="0"/>
          </a:p>
          <a:p>
            <a:pPr>
              <a:buNone/>
            </a:pPr>
            <a:endParaRPr lang="en-AU" dirty="0"/>
          </a:p>
        </p:txBody>
      </p:sp>
      <p:sp>
        <p:nvSpPr>
          <p:cNvPr id="6" name="Rectangle 5"/>
          <p:cNvSpPr/>
          <p:nvPr/>
        </p:nvSpPr>
        <p:spPr>
          <a:xfrm>
            <a:off x="3033131" y="1527717"/>
            <a:ext cx="7018273" cy="523220"/>
          </a:xfrm>
          <a:prstGeom prst="rect">
            <a:avLst/>
          </a:prstGeom>
        </p:spPr>
        <p:txBody>
          <a:bodyPr wrap="square">
            <a:spAutoFit/>
          </a:bodyPr>
          <a:lstStyle/>
          <a:p>
            <a:pPr algn="ctr"/>
            <a:r>
              <a:rPr lang="en-AU" sz="2800" dirty="0">
                <a:latin typeface="KaiTi" panose="02010609060101010101" pitchFamily="49" charset="-122"/>
                <a:ea typeface="KaiTi" panose="02010609060101010101" pitchFamily="49" charset="-122"/>
              </a:rPr>
              <a:t>Merlets.org.au</a:t>
            </a:r>
          </a:p>
        </p:txBody>
      </p:sp>
    </p:spTree>
    <p:extLst>
      <p:ext uri="{BB962C8B-B14F-4D97-AF65-F5344CB8AC3E}">
        <p14:creationId xmlns:p14="http://schemas.microsoft.com/office/powerpoint/2010/main" val="319416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729</Words>
  <Application>Microsoft Office PowerPoint</Application>
  <PresentationFormat>Widescreen</PresentationFormat>
  <Paragraphs>59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KaiTi</vt:lpstr>
      <vt:lpstr>Arial</vt:lpstr>
      <vt:lpstr>Buxton Sketch</vt:lpstr>
      <vt:lpstr>Segoe Print</vt:lpstr>
      <vt:lpstr>Nature Illustration 16x9</vt:lpstr>
      <vt:lpstr>Local Exchange Trading System (LETS)</vt:lpstr>
      <vt:lpstr>What are LETS systems?</vt:lpstr>
      <vt:lpstr>What are Complementary Currencies?</vt:lpstr>
      <vt:lpstr>So, it’s like bartering?</vt:lpstr>
      <vt:lpstr>PowerPoint Presentation</vt:lpstr>
      <vt:lpstr>What kinds of goods and services?</vt:lpstr>
      <vt:lpstr>Brief LETS History</vt:lpstr>
      <vt:lpstr>CES Software</vt:lpstr>
      <vt:lpstr>Melbourne Eastern Region LETS Incorporated (MERLETS)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2015-05-20T06:26:02Z</dcterms:created>
  <dcterms:modified xsi:type="dcterms:W3CDTF">2021-08-17T06:09:36Z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